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2411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1975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0127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211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4498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6600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68965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2876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3391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525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5447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253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0666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4330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749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6571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B9A9B-DE00-411A-94B1-84549C67B2B1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15F797-3F70-430C-91CB-782D8BDA999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5934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Rotor_current_meter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HYDROLOGY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dirty="0"/>
              <a:t>Stream Flow</a:t>
            </a:r>
          </a:p>
          <a:p>
            <a:pPr algn="l" rtl="0"/>
            <a:r>
              <a:rPr lang="en-US" sz="3200" dirty="0"/>
              <a:t>Yasir Alrubaye</a:t>
            </a:r>
            <a:endParaRPr lang="ar-IQ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D034C4-CA0F-4EE6-81C2-26A48B8AE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42" y="202592"/>
            <a:ext cx="2590185" cy="26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4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688" y="0"/>
            <a:ext cx="8596668" cy="13208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>Example: find the discharge of the river has the data below where a = 0.1 , b = 2.2 for velocity in </a:t>
            </a:r>
            <a:r>
              <a:rPr lang="en-US" dirty="0" err="1"/>
              <a:t>ft</a:t>
            </a:r>
            <a:r>
              <a:rPr lang="en-US" dirty="0"/>
              <a:t>/s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06959819"/>
                  </p:ext>
                </p:extLst>
              </p:nvPr>
            </p:nvGraphicFramePr>
            <p:xfrm>
              <a:off x="140678" y="1602435"/>
              <a:ext cx="11282288" cy="4759120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1326105">
                      <a:extLst>
                        <a:ext uri="{9D8B030D-6E8A-4147-A177-3AD203B41FA5}">
                          <a16:colId xmlns:a16="http://schemas.microsoft.com/office/drawing/2014/main" val="163044768"/>
                        </a:ext>
                      </a:extLst>
                    </a:gridCol>
                    <a:gridCol w="1140739">
                      <a:extLst>
                        <a:ext uri="{9D8B030D-6E8A-4147-A177-3AD203B41FA5}">
                          <a16:colId xmlns:a16="http://schemas.microsoft.com/office/drawing/2014/main" val="3073770466"/>
                        </a:ext>
                      </a:extLst>
                    </a:gridCol>
                    <a:gridCol w="1169255">
                      <a:extLst>
                        <a:ext uri="{9D8B030D-6E8A-4147-A177-3AD203B41FA5}">
                          <a16:colId xmlns:a16="http://schemas.microsoft.com/office/drawing/2014/main" val="658806302"/>
                        </a:ext>
                      </a:extLst>
                    </a:gridCol>
                    <a:gridCol w="1112218">
                      <a:extLst>
                        <a:ext uri="{9D8B030D-6E8A-4147-A177-3AD203B41FA5}">
                          <a16:colId xmlns:a16="http://schemas.microsoft.com/office/drawing/2014/main" val="375215713"/>
                        </a:ext>
                      </a:extLst>
                    </a:gridCol>
                    <a:gridCol w="1554008">
                      <a:extLst>
                        <a:ext uri="{9D8B030D-6E8A-4147-A177-3AD203B41FA5}">
                          <a16:colId xmlns:a16="http://schemas.microsoft.com/office/drawing/2014/main" val="3092342787"/>
                        </a:ext>
                      </a:extLst>
                    </a:gridCol>
                    <a:gridCol w="1617785">
                      <a:extLst>
                        <a:ext uri="{9D8B030D-6E8A-4147-A177-3AD203B41FA5}">
                          <a16:colId xmlns:a16="http://schemas.microsoft.com/office/drawing/2014/main" val="4194459866"/>
                        </a:ext>
                      </a:extLst>
                    </a:gridCol>
                    <a:gridCol w="1026941">
                      <a:extLst>
                        <a:ext uri="{9D8B030D-6E8A-4147-A177-3AD203B41FA5}">
                          <a16:colId xmlns:a16="http://schemas.microsoft.com/office/drawing/2014/main" val="1380032233"/>
                        </a:ext>
                      </a:extLst>
                    </a:gridCol>
                    <a:gridCol w="844062">
                      <a:extLst>
                        <a:ext uri="{9D8B030D-6E8A-4147-A177-3AD203B41FA5}">
                          <a16:colId xmlns:a16="http://schemas.microsoft.com/office/drawing/2014/main" val="2499892108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3928053593"/>
                        </a:ext>
                      </a:extLst>
                    </a:gridCol>
                    <a:gridCol w="829994">
                      <a:extLst>
                        <a:ext uri="{9D8B030D-6E8A-4147-A177-3AD203B41FA5}">
                          <a16:colId xmlns:a16="http://schemas.microsoft.com/office/drawing/2014/main" val="1995421100"/>
                        </a:ext>
                      </a:extLst>
                    </a:gridCol>
                  </a:tblGrid>
                  <a:tr h="676531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distance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depth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Meter depth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Time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(sec)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revolutions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(revolution/sec)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V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 err="1">
                              <a:effectLst/>
                            </a:rPr>
                            <a:t>ft</a:t>
                          </a:r>
                          <a:r>
                            <a:rPr lang="en-US" sz="1600" b="0" dirty="0">
                              <a:effectLst/>
                            </a:rPr>
                            <a:t>/s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𝑎𝑣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ft/s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𝑓𝑡</m:t>
                                    </m:r>
                                  </m:e>
                                  <m:sup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>
                                    <a:effectLst/>
                                    <a:latin typeface="Cambria Math" panose="02040503050406030204" pitchFamily="18" charset="0"/>
                                  </a:rPr>
                                  <m:t>𝑐𝑓𝑠</m:t>
                                </m:r>
                              </m:oMath>
                            </m:oMathPara>
                          </a14:m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322934593"/>
                      </a:ext>
                    </a:extLst>
                  </a:tr>
                  <a:tr h="301469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0.6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36123287"/>
                      </a:ext>
                    </a:extLst>
                  </a:tr>
                  <a:tr h="301469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3.5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0.8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55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05813850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52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1785309"/>
                      </a:ext>
                    </a:extLst>
                  </a:tr>
                  <a:tr h="376837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53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216157390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58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0454179"/>
                      </a:ext>
                    </a:extLst>
                  </a:tr>
                  <a:tr h="301469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9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6.3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102465523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60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7023203"/>
                      </a:ext>
                    </a:extLst>
                  </a:tr>
                  <a:tr h="301469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11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4.4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45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207676925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3210344"/>
                      </a:ext>
                    </a:extLst>
                  </a:tr>
                  <a:tr h="376837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13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2.8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205150858"/>
                      </a:ext>
                    </a:extLst>
                  </a:tr>
                  <a:tr h="301469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15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49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771262085"/>
                      </a:ext>
                    </a:extLst>
                  </a:tr>
                  <a:tr h="150735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17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-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-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85308518"/>
                      </a:ext>
                    </a:extLst>
                  </a:tr>
                  <a:tr h="0">
                    <a:tc gridSpan="10">
                      <a:txBody>
                        <a:bodyPr/>
                        <a:lstStyle/>
                        <a:p>
                          <a:pPr marL="457200" marR="74168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</m:sSub>
                                <m:r>
                                  <a:rPr lang="en-US" sz="1600" b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88315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06959819"/>
                  </p:ext>
                </p:extLst>
              </p:nvPr>
            </p:nvGraphicFramePr>
            <p:xfrm>
              <a:off x="140678" y="1602435"/>
              <a:ext cx="11282288" cy="4759120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1326105">
                      <a:extLst>
                        <a:ext uri="{9D8B030D-6E8A-4147-A177-3AD203B41FA5}">
                          <a16:colId xmlns:a16="http://schemas.microsoft.com/office/drawing/2014/main" val="163044768"/>
                        </a:ext>
                      </a:extLst>
                    </a:gridCol>
                    <a:gridCol w="1140739">
                      <a:extLst>
                        <a:ext uri="{9D8B030D-6E8A-4147-A177-3AD203B41FA5}">
                          <a16:colId xmlns:a16="http://schemas.microsoft.com/office/drawing/2014/main" val="3073770466"/>
                        </a:ext>
                      </a:extLst>
                    </a:gridCol>
                    <a:gridCol w="1169255">
                      <a:extLst>
                        <a:ext uri="{9D8B030D-6E8A-4147-A177-3AD203B41FA5}">
                          <a16:colId xmlns:a16="http://schemas.microsoft.com/office/drawing/2014/main" val="658806302"/>
                        </a:ext>
                      </a:extLst>
                    </a:gridCol>
                    <a:gridCol w="1112218">
                      <a:extLst>
                        <a:ext uri="{9D8B030D-6E8A-4147-A177-3AD203B41FA5}">
                          <a16:colId xmlns:a16="http://schemas.microsoft.com/office/drawing/2014/main" val="375215713"/>
                        </a:ext>
                      </a:extLst>
                    </a:gridCol>
                    <a:gridCol w="1554008">
                      <a:extLst>
                        <a:ext uri="{9D8B030D-6E8A-4147-A177-3AD203B41FA5}">
                          <a16:colId xmlns:a16="http://schemas.microsoft.com/office/drawing/2014/main" val="3092342787"/>
                        </a:ext>
                      </a:extLst>
                    </a:gridCol>
                    <a:gridCol w="1617785">
                      <a:extLst>
                        <a:ext uri="{9D8B030D-6E8A-4147-A177-3AD203B41FA5}">
                          <a16:colId xmlns:a16="http://schemas.microsoft.com/office/drawing/2014/main" val="4194459866"/>
                        </a:ext>
                      </a:extLst>
                    </a:gridCol>
                    <a:gridCol w="1026941">
                      <a:extLst>
                        <a:ext uri="{9D8B030D-6E8A-4147-A177-3AD203B41FA5}">
                          <a16:colId xmlns:a16="http://schemas.microsoft.com/office/drawing/2014/main" val="1380032233"/>
                        </a:ext>
                      </a:extLst>
                    </a:gridCol>
                    <a:gridCol w="844062">
                      <a:extLst>
                        <a:ext uri="{9D8B030D-6E8A-4147-A177-3AD203B41FA5}">
                          <a16:colId xmlns:a16="http://schemas.microsoft.com/office/drawing/2014/main" val="2499892108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3928053593"/>
                        </a:ext>
                      </a:extLst>
                    </a:gridCol>
                    <a:gridCol w="829994">
                      <a:extLst>
                        <a:ext uri="{9D8B030D-6E8A-4147-A177-3AD203B41FA5}">
                          <a16:colId xmlns:a16="http://schemas.microsoft.com/office/drawing/2014/main" val="1995421100"/>
                        </a:ext>
                      </a:extLst>
                    </a:gridCol>
                  </a:tblGrid>
                  <a:tr h="775335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distance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depth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Meter depth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Time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(sec)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revolutions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(revolution/sec)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V</a:t>
                          </a:r>
                          <a:endParaRPr lang="en-US" sz="1400" b="0" dirty="0">
                            <a:effectLst/>
                          </a:endParaRPr>
                        </a:p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 err="1">
                              <a:effectLst/>
                            </a:rPr>
                            <a:t>ft</a:t>
                          </a:r>
                          <a:r>
                            <a:rPr lang="en-US" sz="1600" b="0" dirty="0">
                              <a:effectLst/>
                            </a:rPr>
                            <a:t>/s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1064493" t="-8661" r="-179710" b="-5236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1474312" t="-8661" r="-127523" b="-5236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1261765" t="-8661" r="-2206" b="-5236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2934593"/>
                      </a:ext>
                    </a:extLst>
                  </a:tr>
                  <a:tr h="301469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0.6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36123287"/>
                      </a:ext>
                    </a:extLst>
                  </a:tr>
                  <a:tr h="301469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3.5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0.8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55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05813850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52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1785309"/>
                      </a:ext>
                    </a:extLst>
                  </a:tr>
                  <a:tr h="376837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53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216157390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58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0454179"/>
                      </a:ext>
                    </a:extLst>
                  </a:tr>
                  <a:tr h="301469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9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6.3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102465523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60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7023203"/>
                      </a:ext>
                    </a:extLst>
                  </a:tr>
                  <a:tr h="301469"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11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4.4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45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rowSpan="2"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207676925"/>
                      </a:ext>
                    </a:extLst>
                  </a:tr>
                  <a:tr h="301469"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0.2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3210344"/>
                      </a:ext>
                    </a:extLst>
                  </a:tr>
                  <a:tr h="376837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13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2.8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50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205150858"/>
                      </a:ext>
                    </a:extLst>
                  </a:tr>
                  <a:tr h="301469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15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0.8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0.6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49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771262085"/>
                      </a:ext>
                    </a:extLst>
                  </a:tr>
                  <a:tr h="258445"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17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-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-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4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457200" algn="l" rtl="0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4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85308518"/>
                      </a:ext>
                    </a:extLst>
                  </a:tr>
                  <a:tr h="258445">
                    <a:tc gridSpan="10"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54" t="-1788095" r="-162" b="-2381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883156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7862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d"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94" y="355406"/>
            <a:ext cx="3854528" cy="639233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dirty="0"/>
              <a:t>Water stage</a:t>
            </a:r>
            <a:endParaRPr lang="ar-IQ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918488" y="994639"/>
            <a:ext cx="3854528" cy="725786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Manual Gages</a:t>
            </a:r>
            <a:endParaRPr lang="ar-IQ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887" y="2030912"/>
            <a:ext cx="2780314" cy="446836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43" y="1523479"/>
            <a:ext cx="6989558" cy="31892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643" y="3757636"/>
            <a:ext cx="3958515" cy="2741638"/>
          </a:xfrm>
        </p:spPr>
      </p:pic>
    </p:spTree>
    <p:extLst>
      <p:ext uri="{BB962C8B-B14F-4D97-AF65-F5344CB8AC3E}">
        <p14:creationId xmlns:p14="http://schemas.microsoft.com/office/powerpoint/2010/main" val="74269034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18" y="2604846"/>
            <a:ext cx="5248789" cy="3931525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5202" y="-406722"/>
            <a:ext cx="3854528" cy="12784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2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4000" dirty="0"/>
              <a:t>Water stage</a:t>
            </a:r>
            <a:endParaRPr lang="ar-IQ" sz="4000" dirty="0"/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145202" y="917625"/>
            <a:ext cx="3854528" cy="725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63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126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189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251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314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377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44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503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400" dirty="0"/>
              <a:t>Suspended weight gages</a:t>
            </a:r>
            <a:endParaRPr lang="ar-IQ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08" y="1643411"/>
            <a:ext cx="5186588" cy="393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89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804" y="95940"/>
            <a:ext cx="4194956" cy="3146216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273925"/>
            <a:ext cx="3854528" cy="1278466"/>
          </a:xfrm>
        </p:spPr>
        <p:txBody>
          <a:bodyPr>
            <a:normAutofit/>
          </a:bodyPr>
          <a:lstStyle/>
          <a:p>
            <a:pPr rtl="0"/>
            <a:r>
              <a:rPr lang="en-US" sz="4000" dirty="0"/>
              <a:t>Water stage</a:t>
            </a:r>
            <a:endParaRPr lang="ar-IQ" sz="4000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half" idx="2"/>
          </p:nvPr>
        </p:nvSpPr>
        <p:spPr>
          <a:xfrm>
            <a:off x="229171" y="1004541"/>
            <a:ext cx="3854528" cy="725786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Recording gages.</a:t>
            </a:r>
            <a:endParaRPr lang="ar-IQ" sz="4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804" y="3522391"/>
            <a:ext cx="4194956" cy="31421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71" y="1830300"/>
            <a:ext cx="4891269" cy="36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26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71" y="2024312"/>
            <a:ext cx="4895462" cy="308226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8694" y="232512"/>
            <a:ext cx="3854528" cy="7653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2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4000" dirty="0"/>
              <a:t>Water stage</a:t>
            </a:r>
            <a:endParaRPr lang="ar-IQ" sz="4000" dirty="0"/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267371" y="993698"/>
            <a:ext cx="4708589" cy="725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63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126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189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251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314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377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44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503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400" dirty="0"/>
              <a:t>Bathymetric method survey field</a:t>
            </a:r>
            <a:endParaRPr lang="ar-IQ" sz="4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13" y="232512"/>
            <a:ext cx="2904424" cy="32606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176" y="3571215"/>
            <a:ext cx="3939197" cy="307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6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05531"/>
            <a:ext cx="8596668" cy="1320800"/>
          </a:xfrm>
        </p:spPr>
        <p:txBody>
          <a:bodyPr/>
          <a:lstStyle/>
          <a:p>
            <a:pPr rtl="0"/>
            <a:r>
              <a:rPr lang="en-US" dirty="0"/>
              <a:t>Discharge measurement (Q):</a:t>
            </a:r>
            <a:endParaRPr lang="ar-IQ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" b="26440"/>
          <a:stretch/>
        </p:blipFill>
        <p:spPr bwMode="auto">
          <a:xfrm>
            <a:off x="480379" y="3116980"/>
            <a:ext cx="5190978" cy="35511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491" y="4160166"/>
            <a:ext cx="4203813" cy="241810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60" y="623255"/>
            <a:ext cx="3238344" cy="3107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23255"/>
                <a:ext cx="3678381" cy="89614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;  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𝑉𝑜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ar-IQ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23255"/>
                <a:ext cx="3678381" cy="8961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-1" y="1856157"/>
            <a:ext cx="768096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 current meter:  is a hydraulic device used for flow measurements  by mechanical process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Rotor current meter"/>
              </a:rPr>
              <a:t>rotor current meter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ar-IQ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48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5366"/>
            <a:ext cx="8596668" cy="684628"/>
          </a:xfrm>
        </p:spPr>
        <p:txBody>
          <a:bodyPr/>
          <a:lstStyle/>
          <a:p>
            <a:pPr rtl="0"/>
            <a:r>
              <a:rPr lang="en-US" dirty="0"/>
              <a:t>Velocity equations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58" y="829994"/>
                <a:ext cx="5964700" cy="5767754"/>
              </a:xfrm>
            </p:spPr>
            <p:txBody>
              <a:bodyPr>
                <a:noAutofit/>
              </a:bodyPr>
              <a:lstStyle/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𝑎𝑣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  <a:p>
                <a:pPr marL="0" indent="0" algn="just" rtl="0">
                  <a:buNone/>
                </a:pPr>
                <a:endParaRPr lang="en-US" sz="20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𝑎𝑣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lvl="0" algn="just" rtl="0"/>
                <a:r>
                  <a:rPr lang="en-US" sz="2000" dirty="0"/>
                  <a:t>At river approaches the average velocity can be calculated at 0.6 of the depth.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𝑎𝑣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lvl="0" algn="just" rtl="0"/>
                <a:r>
                  <a:rPr lang="en-US" sz="2000" dirty="0"/>
                  <a:t>The total discharge can be calculated from the summation of discharges of the section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𝑎𝑣𝑖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000" dirty="0"/>
              </a:p>
              <a:p>
                <a:pPr lvl="0" algn="just" rtl="0"/>
                <a:r>
                  <a:rPr lang="en-US" sz="2000" dirty="0"/>
                  <a:t>The equation below can be used to calculate the velocity from a Current-Meter: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58" y="829994"/>
                <a:ext cx="5964700" cy="5767754"/>
              </a:xfrm>
              <a:blipFill>
                <a:blip r:embed="rId2"/>
                <a:stretch>
                  <a:fillRect l="-409" r="-1021" b="-1797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90" y="1212165"/>
            <a:ext cx="4610036" cy="5186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9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705"/>
            <a:ext cx="8596668" cy="13208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>Example: Compute the stream flow discharge from the measurement data below?</a:t>
            </a:r>
            <a:endParaRPr lang="ar-IQ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652291"/>
              </p:ext>
            </p:extLst>
          </p:nvPr>
        </p:nvGraphicFramePr>
        <p:xfrm>
          <a:off x="2403038" y="1536505"/>
          <a:ext cx="6193630" cy="1169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2364">
                  <a:extLst>
                    <a:ext uri="{9D8B030D-6E8A-4147-A177-3AD203B41FA5}">
                      <a16:colId xmlns:a16="http://schemas.microsoft.com/office/drawing/2014/main" val="1398958881"/>
                    </a:ext>
                  </a:extLst>
                </a:gridCol>
                <a:gridCol w="689567">
                  <a:extLst>
                    <a:ext uri="{9D8B030D-6E8A-4147-A177-3AD203B41FA5}">
                      <a16:colId xmlns:a16="http://schemas.microsoft.com/office/drawing/2014/main" val="3117568962"/>
                    </a:ext>
                  </a:extLst>
                </a:gridCol>
                <a:gridCol w="755589">
                  <a:extLst>
                    <a:ext uri="{9D8B030D-6E8A-4147-A177-3AD203B41FA5}">
                      <a16:colId xmlns:a16="http://schemas.microsoft.com/office/drawing/2014/main" val="4124018137"/>
                    </a:ext>
                  </a:extLst>
                </a:gridCol>
                <a:gridCol w="820144">
                  <a:extLst>
                    <a:ext uri="{9D8B030D-6E8A-4147-A177-3AD203B41FA5}">
                      <a16:colId xmlns:a16="http://schemas.microsoft.com/office/drawing/2014/main" val="3833815008"/>
                    </a:ext>
                  </a:extLst>
                </a:gridCol>
                <a:gridCol w="755589">
                  <a:extLst>
                    <a:ext uri="{9D8B030D-6E8A-4147-A177-3AD203B41FA5}">
                      <a16:colId xmlns:a16="http://schemas.microsoft.com/office/drawing/2014/main" val="3615134231"/>
                    </a:ext>
                  </a:extLst>
                </a:gridCol>
                <a:gridCol w="720377">
                  <a:extLst>
                    <a:ext uri="{9D8B030D-6E8A-4147-A177-3AD203B41FA5}">
                      <a16:colId xmlns:a16="http://schemas.microsoft.com/office/drawing/2014/main" val="3211996"/>
                    </a:ext>
                  </a:extLst>
                </a:gridCol>
              </a:tblGrid>
              <a:tr h="475175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Distance from bank (m)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1355570"/>
                  </a:ext>
                </a:extLst>
              </a:tr>
              <a:tr h="351693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River Depth (m)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056339"/>
                  </a:ext>
                </a:extLst>
              </a:tr>
              <a:tr h="342919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Average velocity (m/s)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9439702"/>
                  </a:ext>
                </a:extLst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041009" y="3277772"/>
            <a:ext cx="77653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4515" y="2908440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0m</a:t>
            </a:r>
            <a:endParaRPr lang="ar-IQ" dirty="0"/>
          </a:p>
        </p:txBody>
      </p:sp>
      <p:sp>
        <p:nvSpPr>
          <p:cNvPr id="7" name="TextBox 6"/>
          <p:cNvSpPr txBox="1"/>
          <p:nvPr/>
        </p:nvSpPr>
        <p:spPr>
          <a:xfrm>
            <a:off x="8806375" y="2908440"/>
            <a:ext cx="6206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18m</a:t>
            </a:r>
            <a:endParaRPr lang="ar-IQ" dirty="0"/>
          </a:p>
        </p:txBody>
      </p:sp>
      <p:sp>
        <p:nvSpPr>
          <p:cNvPr id="8" name="TextBox 7"/>
          <p:cNvSpPr txBox="1"/>
          <p:nvPr/>
        </p:nvSpPr>
        <p:spPr>
          <a:xfrm>
            <a:off x="2398049" y="2908440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5m</a:t>
            </a:r>
            <a:endParaRPr lang="ar-IQ" dirty="0"/>
          </a:p>
        </p:txBody>
      </p:sp>
      <p:sp>
        <p:nvSpPr>
          <p:cNvPr id="9" name="TextBox 8"/>
          <p:cNvSpPr txBox="1"/>
          <p:nvPr/>
        </p:nvSpPr>
        <p:spPr>
          <a:xfrm>
            <a:off x="3439823" y="2908440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7m</a:t>
            </a:r>
            <a:endParaRPr lang="ar-IQ" dirty="0"/>
          </a:p>
        </p:txBody>
      </p:sp>
      <p:sp>
        <p:nvSpPr>
          <p:cNvPr id="10" name="TextBox 9"/>
          <p:cNvSpPr txBox="1"/>
          <p:nvPr/>
        </p:nvSpPr>
        <p:spPr>
          <a:xfrm>
            <a:off x="5250425" y="2908440"/>
            <a:ext cx="6206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11m</a:t>
            </a:r>
            <a:endParaRPr lang="ar-IQ" dirty="0"/>
          </a:p>
        </p:txBody>
      </p:sp>
      <p:sp>
        <p:nvSpPr>
          <p:cNvPr id="11" name="Flowchart: Connector 10"/>
          <p:cNvSpPr/>
          <p:nvPr/>
        </p:nvSpPr>
        <p:spPr>
          <a:xfrm>
            <a:off x="1036422" y="3249636"/>
            <a:ext cx="103061" cy="8440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Flowchart: Connector 11"/>
          <p:cNvSpPr/>
          <p:nvPr/>
        </p:nvSpPr>
        <p:spPr>
          <a:xfrm>
            <a:off x="2553391" y="4597789"/>
            <a:ext cx="103061" cy="8440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3" name="Flowchart: Connector 12"/>
          <p:cNvSpPr/>
          <p:nvPr/>
        </p:nvSpPr>
        <p:spPr>
          <a:xfrm>
            <a:off x="3606126" y="3962390"/>
            <a:ext cx="103061" cy="8440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4" name="Flowchart: Connector 13"/>
          <p:cNvSpPr/>
          <p:nvPr/>
        </p:nvSpPr>
        <p:spPr>
          <a:xfrm>
            <a:off x="5516996" y="4339872"/>
            <a:ext cx="103061" cy="8440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5" name="Flowchart: Connector 14"/>
          <p:cNvSpPr/>
          <p:nvPr/>
        </p:nvSpPr>
        <p:spPr>
          <a:xfrm>
            <a:off x="8764289" y="3240243"/>
            <a:ext cx="103061" cy="8440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cxnSp>
        <p:nvCxnSpPr>
          <p:cNvPr id="17" name="Straight Connector 16"/>
          <p:cNvCxnSpPr>
            <a:stCxn id="11" idx="4"/>
            <a:endCxn id="12" idx="2"/>
          </p:cNvCxnSpPr>
          <p:nvPr/>
        </p:nvCxnSpPr>
        <p:spPr>
          <a:xfrm>
            <a:off x="1087953" y="3334042"/>
            <a:ext cx="1465438" cy="13059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2" idx="6"/>
            <a:endCxn id="13" idx="2"/>
          </p:cNvCxnSpPr>
          <p:nvPr/>
        </p:nvCxnSpPr>
        <p:spPr>
          <a:xfrm flipV="1">
            <a:off x="2656452" y="4004593"/>
            <a:ext cx="949674" cy="6353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3" idx="6"/>
            <a:endCxn id="14" idx="2"/>
          </p:cNvCxnSpPr>
          <p:nvPr/>
        </p:nvCxnSpPr>
        <p:spPr>
          <a:xfrm>
            <a:off x="3709187" y="4004593"/>
            <a:ext cx="1807809" cy="377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4" idx="6"/>
            <a:endCxn id="15" idx="3"/>
          </p:cNvCxnSpPr>
          <p:nvPr/>
        </p:nvCxnSpPr>
        <p:spPr>
          <a:xfrm flipV="1">
            <a:off x="5620057" y="3312288"/>
            <a:ext cx="3159325" cy="10697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66282" y="2880303"/>
            <a:ext cx="70564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2.5m</a:t>
            </a:r>
            <a:endParaRPr lang="ar-IQ" dirty="0">
              <a:solidFill>
                <a:schemeClr val="accent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919103" y="3294851"/>
            <a:ext cx="0" cy="754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16594" y="2904362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6m</a:t>
            </a:r>
            <a:endParaRPr lang="ar-IQ" dirty="0">
              <a:solidFill>
                <a:schemeClr val="accent1"/>
              </a:solidFill>
            </a:endParaRPr>
          </a:p>
        </p:txBody>
      </p:sp>
      <p:cxnSp>
        <p:nvCxnSpPr>
          <p:cNvPr id="28" name="Straight Connector 27"/>
          <p:cNvCxnSpPr>
            <a:stCxn id="27" idx="2"/>
          </p:cNvCxnSpPr>
          <p:nvPr/>
        </p:nvCxnSpPr>
        <p:spPr>
          <a:xfrm flipH="1">
            <a:off x="3166021" y="3273694"/>
            <a:ext cx="1" cy="1048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43387" y="2911745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9m</a:t>
            </a:r>
            <a:endParaRPr lang="ar-IQ" dirty="0">
              <a:solidFill>
                <a:schemeClr val="accent1"/>
              </a:solidFill>
            </a:endParaRPr>
          </a:p>
        </p:txBody>
      </p:sp>
      <p:cxnSp>
        <p:nvCxnSpPr>
          <p:cNvPr id="35" name="Straight Connector 34"/>
          <p:cNvCxnSpPr>
            <a:stCxn id="33" idx="2"/>
          </p:cNvCxnSpPr>
          <p:nvPr/>
        </p:nvCxnSpPr>
        <p:spPr>
          <a:xfrm>
            <a:off x="4592815" y="3281077"/>
            <a:ext cx="19797" cy="897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923760" y="2907435"/>
            <a:ext cx="82747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14.5m</a:t>
            </a:r>
            <a:endParaRPr lang="ar-IQ" dirty="0">
              <a:solidFill>
                <a:schemeClr val="accent1"/>
              </a:solidFill>
            </a:endParaRPr>
          </a:p>
        </p:txBody>
      </p:sp>
      <p:cxnSp>
        <p:nvCxnSpPr>
          <p:cNvPr id="38" name="Straight Connector 37"/>
          <p:cNvCxnSpPr>
            <a:stCxn id="36" idx="2"/>
          </p:cNvCxnSpPr>
          <p:nvPr/>
        </p:nvCxnSpPr>
        <p:spPr>
          <a:xfrm>
            <a:off x="7337496" y="3276767"/>
            <a:ext cx="0" cy="521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: Shape 44"/>
          <p:cNvSpPr/>
          <p:nvPr/>
        </p:nvSpPr>
        <p:spPr>
          <a:xfrm>
            <a:off x="1917290" y="3266768"/>
            <a:ext cx="1238865" cy="1401097"/>
          </a:xfrm>
          <a:custGeom>
            <a:avLst/>
            <a:gdLst>
              <a:gd name="connsiteX0" fmla="*/ 0 w 1238865"/>
              <a:gd name="connsiteY0" fmla="*/ 0 h 1401097"/>
              <a:gd name="connsiteX1" fmla="*/ 0 w 1238865"/>
              <a:gd name="connsiteY1" fmla="*/ 811161 h 1401097"/>
              <a:gd name="connsiteX2" fmla="*/ 678426 w 1238865"/>
              <a:gd name="connsiteY2" fmla="*/ 1401097 h 1401097"/>
              <a:gd name="connsiteX3" fmla="*/ 1238865 w 1238865"/>
              <a:gd name="connsiteY3" fmla="*/ 1032387 h 1401097"/>
              <a:gd name="connsiteX4" fmla="*/ 1238865 w 1238865"/>
              <a:gd name="connsiteY4" fmla="*/ 14748 h 1401097"/>
              <a:gd name="connsiteX5" fmla="*/ 0 w 1238865"/>
              <a:gd name="connsiteY5" fmla="*/ 0 h 14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8865" h="1401097">
                <a:moveTo>
                  <a:pt x="0" y="0"/>
                </a:moveTo>
                <a:lnTo>
                  <a:pt x="0" y="811161"/>
                </a:lnTo>
                <a:lnTo>
                  <a:pt x="678426" y="1401097"/>
                </a:lnTo>
                <a:lnTo>
                  <a:pt x="1238865" y="1032387"/>
                </a:lnTo>
                <a:lnTo>
                  <a:pt x="1238865" y="1474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47" name="Freeform: Shape 46"/>
          <p:cNvSpPr/>
          <p:nvPr/>
        </p:nvSpPr>
        <p:spPr>
          <a:xfrm>
            <a:off x="3163529" y="3281516"/>
            <a:ext cx="1445342" cy="1025013"/>
          </a:xfrm>
          <a:custGeom>
            <a:avLst/>
            <a:gdLst>
              <a:gd name="connsiteX0" fmla="*/ 7374 w 1445342"/>
              <a:gd name="connsiteY0" fmla="*/ 0 h 1025013"/>
              <a:gd name="connsiteX1" fmla="*/ 0 w 1445342"/>
              <a:gd name="connsiteY1" fmla="*/ 1025013 h 1025013"/>
              <a:gd name="connsiteX2" fmla="*/ 464574 w 1445342"/>
              <a:gd name="connsiteY2" fmla="*/ 715297 h 1025013"/>
              <a:gd name="connsiteX3" fmla="*/ 1445342 w 1445342"/>
              <a:gd name="connsiteY3" fmla="*/ 907026 h 1025013"/>
              <a:gd name="connsiteX4" fmla="*/ 1430594 w 1445342"/>
              <a:gd name="connsiteY4" fmla="*/ 0 h 1025013"/>
              <a:gd name="connsiteX5" fmla="*/ 7374 w 1445342"/>
              <a:gd name="connsiteY5" fmla="*/ 0 h 102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5342" h="1025013">
                <a:moveTo>
                  <a:pt x="7374" y="0"/>
                </a:moveTo>
                <a:lnTo>
                  <a:pt x="0" y="1025013"/>
                </a:lnTo>
                <a:lnTo>
                  <a:pt x="464574" y="715297"/>
                </a:lnTo>
                <a:lnTo>
                  <a:pt x="1445342" y="907026"/>
                </a:lnTo>
                <a:lnTo>
                  <a:pt x="1430594" y="0"/>
                </a:lnTo>
                <a:lnTo>
                  <a:pt x="737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49" name="Freeform: Shape 48"/>
          <p:cNvSpPr/>
          <p:nvPr/>
        </p:nvSpPr>
        <p:spPr>
          <a:xfrm>
            <a:off x="4601497" y="3274142"/>
            <a:ext cx="2735826" cy="1113503"/>
          </a:xfrm>
          <a:custGeom>
            <a:avLst/>
            <a:gdLst>
              <a:gd name="connsiteX0" fmla="*/ 0 w 2735826"/>
              <a:gd name="connsiteY0" fmla="*/ 0 h 1113503"/>
              <a:gd name="connsiteX1" fmla="*/ 7374 w 2735826"/>
              <a:gd name="connsiteY1" fmla="*/ 921774 h 1113503"/>
              <a:gd name="connsiteX2" fmla="*/ 980768 w 2735826"/>
              <a:gd name="connsiteY2" fmla="*/ 1113503 h 1113503"/>
              <a:gd name="connsiteX3" fmla="*/ 2735826 w 2735826"/>
              <a:gd name="connsiteY3" fmla="*/ 508819 h 1113503"/>
              <a:gd name="connsiteX4" fmla="*/ 2721077 w 2735826"/>
              <a:gd name="connsiteY4" fmla="*/ 0 h 1113503"/>
              <a:gd name="connsiteX5" fmla="*/ 0 w 2735826"/>
              <a:gd name="connsiteY5" fmla="*/ 0 h 1113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5826" h="1113503">
                <a:moveTo>
                  <a:pt x="0" y="0"/>
                </a:moveTo>
                <a:lnTo>
                  <a:pt x="7374" y="921774"/>
                </a:lnTo>
                <a:lnTo>
                  <a:pt x="980768" y="1113503"/>
                </a:lnTo>
                <a:lnTo>
                  <a:pt x="2735826" y="508819"/>
                </a:lnTo>
                <a:lnTo>
                  <a:pt x="2721077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50" name="TextBox 49"/>
          <p:cNvSpPr txBox="1"/>
          <p:nvPr/>
        </p:nvSpPr>
        <p:spPr>
          <a:xfrm>
            <a:off x="1582202" y="4097225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2m</a:t>
            </a:r>
            <a:endParaRPr lang="ar-IQ" dirty="0">
              <a:solidFill>
                <a:schemeClr val="accent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55493" y="4708980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4m</a:t>
            </a:r>
            <a:endParaRPr lang="ar-IQ" dirty="0"/>
          </a:p>
        </p:txBody>
      </p:sp>
      <p:sp>
        <p:nvSpPr>
          <p:cNvPr id="52" name="TextBox 51"/>
          <p:cNvSpPr txBox="1"/>
          <p:nvPr/>
        </p:nvSpPr>
        <p:spPr>
          <a:xfrm>
            <a:off x="2973367" y="4277825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3m</a:t>
            </a:r>
            <a:endParaRPr lang="ar-IQ" dirty="0">
              <a:solidFill>
                <a:schemeClr val="accent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46640" y="4015528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2m</a:t>
            </a:r>
            <a:endParaRPr lang="ar-IQ" dirty="0"/>
          </a:p>
        </p:txBody>
      </p:sp>
      <p:sp>
        <p:nvSpPr>
          <p:cNvPr id="54" name="TextBox 53"/>
          <p:cNvSpPr txBox="1"/>
          <p:nvPr/>
        </p:nvSpPr>
        <p:spPr>
          <a:xfrm>
            <a:off x="4285132" y="4137626"/>
            <a:ext cx="70564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2.5m</a:t>
            </a:r>
            <a:endParaRPr lang="ar-IQ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67291" y="4387645"/>
            <a:ext cx="498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3m</a:t>
            </a:r>
            <a:endParaRPr lang="ar-IQ" dirty="0"/>
          </a:p>
        </p:txBody>
      </p:sp>
      <p:sp>
        <p:nvSpPr>
          <p:cNvPr id="56" name="TextBox 55"/>
          <p:cNvSpPr txBox="1"/>
          <p:nvPr/>
        </p:nvSpPr>
        <p:spPr>
          <a:xfrm>
            <a:off x="7087895" y="3803697"/>
            <a:ext cx="70564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1.5m</a:t>
            </a:r>
            <a:endParaRPr lang="ar-IQ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0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24" grpId="0"/>
      <p:bldP spid="27" grpId="0"/>
      <p:bldP spid="33" grpId="0"/>
      <p:bldP spid="36" grpId="0"/>
      <p:bldP spid="45" grpId="0" animBg="1"/>
      <p:bldP spid="47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7621"/>
          </a:xfrm>
        </p:spPr>
        <p:txBody>
          <a:bodyPr>
            <a:normAutofit fontScale="90000"/>
          </a:bodyPr>
          <a:lstStyle/>
          <a:p>
            <a:r>
              <a:rPr lang="en-US" dirty="0"/>
              <a:t>Solution:</a:t>
            </a:r>
            <a:endParaRPr lang="ar-IQ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7467" y="1454600"/>
            <a:ext cx="1915807" cy="2203985"/>
            <a:chOff x="667467" y="1454600"/>
            <a:chExt cx="1915807" cy="2203985"/>
          </a:xfrm>
        </p:grpSpPr>
        <p:grpSp>
          <p:nvGrpSpPr>
            <p:cNvPr id="10" name="Group 9"/>
            <p:cNvGrpSpPr/>
            <p:nvPr/>
          </p:nvGrpSpPr>
          <p:grpSpPr>
            <a:xfrm>
              <a:off x="693254" y="1847041"/>
              <a:ext cx="1890020" cy="1811544"/>
              <a:chOff x="1582202" y="3266768"/>
              <a:chExt cx="1890020" cy="1811544"/>
            </a:xfrm>
          </p:grpSpPr>
          <p:sp>
            <p:nvSpPr>
              <p:cNvPr id="6" name="Freeform: Shape 5"/>
              <p:cNvSpPr/>
              <p:nvPr/>
            </p:nvSpPr>
            <p:spPr>
              <a:xfrm>
                <a:off x="1917290" y="3266768"/>
                <a:ext cx="1238865" cy="1401097"/>
              </a:xfrm>
              <a:custGeom>
                <a:avLst/>
                <a:gdLst>
                  <a:gd name="connsiteX0" fmla="*/ 0 w 1238865"/>
                  <a:gd name="connsiteY0" fmla="*/ 0 h 1401097"/>
                  <a:gd name="connsiteX1" fmla="*/ 0 w 1238865"/>
                  <a:gd name="connsiteY1" fmla="*/ 811161 h 1401097"/>
                  <a:gd name="connsiteX2" fmla="*/ 678426 w 1238865"/>
                  <a:gd name="connsiteY2" fmla="*/ 1401097 h 1401097"/>
                  <a:gd name="connsiteX3" fmla="*/ 1238865 w 1238865"/>
                  <a:gd name="connsiteY3" fmla="*/ 1032387 h 1401097"/>
                  <a:gd name="connsiteX4" fmla="*/ 1238865 w 1238865"/>
                  <a:gd name="connsiteY4" fmla="*/ 14748 h 1401097"/>
                  <a:gd name="connsiteX5" fmla="*/ 0 w 1238865"/>
                  <a:gd name="connsiteY5" fmla="*/ 0 h 140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8865" h="1401097">
                    <a:moveTo>
                      <a:pt x="0" y="0"/>
                    </a:moveTo>
                    <a:lnTo>
                      <a:pt x="0" y="811161"/>
                    </a:lnTo>
                    <a:lnTo>
                      <a:pt x="678426" y="1401097"/>
                    </a:lnTo>
                    <a:lnTo>
                      <a:pt x="1238865" y="1032387"/>
                    </a:lnTo>
                    <a:lnTo>
                      <a:pt x="1238865" y="14748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Q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582202" y="4097225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2m</a:t>
                </a:r>
                <a:endParaRPr lang="ar-IQ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355493" y="4708980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4m</a:t>
                </a:r>
                <a:endParaRPr lang="ar-IQ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73367" y="4277825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3m</a:t>
                </a:r>
                <a:endParaRPr lang="ar-IQ" dirty="0"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12" name="Straight Connector 11"/>
            <p:cNvCxnSpPr>
              <a:stCxn id="6" idx="2"/>
            </p:cNvCxnSpPr>
            <p:nvPr/>
          </p:nvCxnSpPr>
          <p:spPr>
            <a:xfrm flipH="1" flipV="1">
              <a:off x="1706453" y="1847041"/>
              <a:ext cx="315" cy="14010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499234" y="1482737"/>
              <a:ext cx="498855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/>
                <a:t>5m</a:t>
              </a:r>
              <a:endParaRPr lang="ar-IQ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7467" y="1454600"/>
              <a:ext cx="705642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2.5m</a:t>
              </a:r>
              <a:endParaRPr lang="ar-IQ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17779" y="1478659"/>
              <a:ext cx="498855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6m</a:t>
              </a:r>
              <a:endParaRPr lang="ar-IQ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161304" y="1454600"/>
            <a:ext cx="2074180" cy="1742795"/>
            <a:chOff x="3161304" y="1454600"/>
            <a:chExt cx="2074180" cy="1742795"/>
          </a:xfrm>
        </p:grpSpPr>
        <p:grpSp>
          <p:nvGrpSpPr>
            <p:cNvPr id="25" name="Group 24"/>
            <p:cNvGrpSpPr/>
            <p:nvPr/>
          </p:nvGrpSpPr>
          <p:grpSpPr>
            <a:xfrm>
              <a:off x="3161304" y="1454600"/>
              <a:ext cx="2074180" cy="1742795"/>
              <a:chOff x="2916594" y="2904362"/>
              <a:chExt cx="2074180" cy="174279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439823" y="2908440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7m</a:t>
                </a:r>
                <a:endParaRPr lang="ar-IQ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916594" y="2904362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6m</a:t>
                </a:r>
                <a:endParaRPr lang="ar-IQ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343387" y="2911745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9m</a:t>
                </a:r>
                <a:endParaRPr lang="ar-IQ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1" name="Freeform: Shape 20"/>
              <p:cNvSpPr/>
              <p:nvPr/>
            </p:nvSpPr>
            <p:spPr>
              <a:xfrm>
                <a:off x="3163529" y="3281516"/>
                <a:ext cx="1445342" cy="1025013"/>
              </a:xfrm>
              <a:custGeom>
                <a:avLst/>
                <a:gdLst>
                  <a:gd name="connsiteX0" fmla="*/ 7374 w 1445342"/>
                  <a:gd name="connsiteY0" fmla="*/ 0 h 1025013"/>
                  <a:gd name="connsiteX1" fmla="*/ 0 w 1445342"/>
                  <a:gd name="connsiteY1" fmla="*/ 1025013 h 1025013"/>
                  <a:gd name="connsiteX2" fmla="*/ 464574 w 1445342"/>
                  <a:gd name="connsiteY2" fmla="*/ 715297 h 1025013"/>
                  <a:gd name="connsiteX3" fmla="*/ 1445342 w 1445342"/>
                  <a:gd name="connsiteY3" fmla="*/ 907026 h 1025013"/>
                  <a:gd name="connsiteX4" fmla="*/ 1430594 w 1445342"/>
                  <a:gd name="connsiteY4" fmla="*/ 0 h 1025013"/>
                  <a:gd name="connsiteX5" fmla="*/ 7374 w 1445342"/>
                  <a:gd name="connsiteY5" fmla="*/ 0 h 1025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5342" h="1025013">
                    <a:moveTo>
                      <a:pt x="7374" y="0"/>
                    </a:moveTo>
                    <a:lnTo>
                      <a:pt x="0" y="1025013"/>
                    </a:lnTo>
                    <a:lnTo>
                      <a:pt x="464574" y="715297"/>
                    </a:lnTo>
                    <a:lnTo>
                      <a:pt x="1445342" y="907026"/>
                    </a:lnTo>
                    <a:lnTo>
                      <a:pt x="1430594" y="0"/>
                    </a:lnTo>
                    <a:lnTo>
                      <a:pt x="7374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Q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973367" y="4277825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3m</a:t>
                </a:r>
                <a:endParaRPr lang="ar-IQ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46640" y="4015528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2m</a:t>
                </a:r>
                <a:endParaRPr lang="ar-IQ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285132" y="4137626"/>
                <a:ext cx="705642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2.5m</a:t>
                </a:r>
                <a:endParaRPr lang="ar-IQ" dirty="0"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43" name="Straight Connector 42"/>
            <p:cNvCxnSpPr>
              <a:stCxn id="21" idx="2"/>
            </p:cNvCxnSpPr>
            <p:nvPr/>
          </p:nvCxnSpPr>
          <p:spPr>
            <a:xfrm flipH="1" flipV="1">
              <a:off x="3866477" y="1827152"/>
              <a:ext cx="6336" cy="7198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632291" y="1453514"/>
            <a:ext cx="3508405" cy="1849542"/>
            <a:chOff x="6632291" y="1453514"/>
            <a:chExt cx="3508405" cy="1849542"/>
          </a:xfrm>
        </p:grpSpPr>
        <p:grpSp>
          <p:nvGrpSpPr>
            <p:cNvPr id="33" name="Group 32"/>
            <p:cNvGrpSpPr/>
            <p:nvPr/>
          </p:nvGrpSpPr>
          <p:grpSpPr>
            <a:xfrm>
              <a:off x="6632291" y="1453514"/>
              <a:ext cx="3508405" cy="1849542"/>
              <a:chOff x="4285132" y="2907435"/>
              <a:chExt cx="3508405" cy="1849542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5250425" y="2908440"/>
                <a:ext cx="620683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11m</a:t>
                </a:r>
                <a:endParaRPr lang="ar-IQ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343387" y="2911745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9m</a:t>
                </a:r>
                <a:endParaRPr lang="ar-IQ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923760" y="2907435"/>
                <a:ext cx="827471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14.5m</a:t>
                </a:r>
                <a:endParaRPr lang="ar-IQ" dirty="0"/>
              </a:p>
            </p:txBody>
          </p:sp>
          <p:sp>
            <p:nvSpPr>
              <p:cNvPr id="29" name="Freeform: Shape 28"/>
              <p:cNvSpPr/>
              <p:nvPr/>
            </p:nvSpPr>
            <p:spPr>
              <a:xfrm>
                <a:off x="4601497" y="3274142"/>
                <a:ext cx="2735826" cy="1113503"/>
              </a:xfrm>
              <a:custGeom>
                <a:avLst/>
                <a:gdLst>
                  <a:gd name="connsiteX0" fmla="*/ 0 w 2735826"/>
                  <a:gd name="connsiteY0" fmla="*/ 0 h 1113503"/>
                  <a:gd name="connsiteX1" fmla="*/ 7374 w 2735826"/>
                  <a:gd name="connsiteY1" fmla="*/ 921774 h 1113503"/>
                  <a:gd name="connsiteX2" fmla="*/ 980768 w 2735826"/>
                  <a:gd name="connsiteY2" fmla="*/ 1113503 h 1113503"/>
                  <a:gd name="connsiteX3" fmla="*/ 2735826 w 2735826"/>
                  <a:gd name="connsiteY3" fmla="*/ 508819 h 1113503"/>
                  <a:gd name="connsiteX4" fmla="*/ 2721077 w 2735826"/>
                  <a:gd name="connsiteY4" fmla="*/ 0 h 1113503"/>
                  <a:gd name="connsiteX5" fmla="*/ 0 w 2735826"/>
                  <a:gd name="connsiteY5" fmla="*/ 0 h 1113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35826" h="1113503">
                    <a:moveTo>
                      <a:pt x="0" y="0"/>
                    </a:moveTo>
                    <a:lnTo>
                      <a:pt x="7374" y="921774"/>
                    </a:lnTo>
                    <a:lnTo>
                      <a:pt x="980768" y="1113503"/>
                    </a:lnTo>
                    <a:lnTo>
                      <a:pt x="2735826" y="508819"/>
                    </a:lnTo>
                    <a:lnTo>
                      <a:pt x="27210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Q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285132" y="4137626"/>
                <a:ext cx="705642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2.5m</a:t>
                </a:r>
                <a:endParaRPr lang="ar-IQ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367291" y="4387645"/>
                <a:ext cx="49885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3m</a:t>
                </a:r>
                <a:endParaRPr lang="ar-IQ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087895" y="3803697"/>
                <a:ext cx="705642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/>
                  <a:t>1.5m</a:t>
                </a:r>
                <a:endParaRPr lang="ar-IQ" dirty="0"/>
              </a:p>
            </p:txBody>
          </p:sp>
        </p:grpSp>
        <p:cxnSp>
          <p:nvCxnSpPr>
            <p:cNvPr id="50" name="Straight Connector 49"/>
            <p:cNvCxnSpPr>
              <a:stCxn id="29" idx="2"/>
            </p:cNvCxnSpPr>
            <p:nvPr/>
          </p:nvCxnSpPr>
          <p:spPr>
            <a:xfrm flipH="1" flipV="1">
              <a:off x="7927263" y="1821678"/>
              <a:ext cx="2161" cy="11120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0" y="3658585"/>
                <a:ext cx="3091424" cy="911596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ar-IQ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IQ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ar-IQ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ar-IQ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ar-IQ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b="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11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ar-IQ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58585"/>
                <a:ext cx="3091424" cy="9115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161304" y="3658585"/>
                <a:ext cx="3066032" cy="89351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ar-IQ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IQ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IQ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ar-IQ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ar-IQ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accent3">
                        <a:lumMod val="75000"/>
                      </a:schemeClr>
                    </a:solidFill>
                  </a:rPr>
                  <a:t>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ar-IQ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304" y="3658585"/>
                <a:ext cx="3066032" cy="8935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593058" y="3631903"/>
                <a:ext cx="3418693" cy="89351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ar-IQ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IQ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IQ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IQ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ar-IQ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b="0" dirty="0">
                  <a:solidFill>
                    <a:srgbClr val="FFC000"/>
                  </a:solidFill>
                </a:endParaRPr>
              </a:p>
              <a:p>
                <a:r>
                  <a:rPr lang="en-US" dirty="0">
                    <a:solidFill>
                      <a:srgbClr val="FFC000"/>
                    </a:solidFill>
                  </a:rPr>
                  <a:t>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375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ar-IQ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3058" y="3631903"/>
                <a:ext cx="3418693" cy="8935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667467" y="5295331"/>
                <a:ext cx="7792390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IQ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13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375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33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375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ar-IQ" sz="24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67" y="5295331"/>
                <a:ext cx="7792390" cy="461665"/>
              </a:xfrm>
              <a:prstGeom prst="rect">
                <a:avLst/>
              </a:prstGeom>
              <a:blipFill>
                <a:blip r:embed="rId5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90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2" grpId="0"/>
      <p:bldP spid="5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525</TotalTime>
  <Words>345</Words>
  <Application>Microsoft Office PowerPoint</Application>
  <PresentationFormat>Widescreen</PresentationFormat>
  <Paragraphs>164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 Math</vt:lpstr>
      <vt:lpstr>Tahoma</vt:lpstr>
      <vt:lpstr>Times New Roman</vt:lpstr>
      <vt:lpstr>Trebuchet MS</vt:lpstr>
      <vt:lpstr>Wingdings 3</vt:lpstr>
      <vt:lpstr>Facet</vt:lpstr>
      <vt:lpstr>HYDROLOGY</vt:lpstr>
      <vt:lpstr>Water stage</vt:lpstr>
      <vt:lpstr>PowerPoint Presentation</vt:lpstr>
      <vt:lpstr>Water stage</vt:lpstr>
      <vt:lpstr>PowerPoint Presentation</vt:lpstr>
      <vt:lpstr>Discharge measurement (Q):</vt:lpstr>
      <vt:lpstr>Velocity equations</vt:lpstr>
      <vt:lpstr>Example: Compute the stream flow discharge from the measurement data below?</vt:lpstr>
      <vt:lpstr>Solution:</vt:lpstr>
      <vt:lpstr>Example: find the discharge of the river has the data below where a = 0.1 , b = 2.2 for velocity in ft/s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HYDROLOGY</dc:title>
  <dc:creator>ياسر الربيعي</dc:creator>
  <cp:lastModifiedBy>Yasir Alrubaye</cp:lastModifiedBy>
  <cp:revision>49</cp:revision>
  <dcterms:created xsi:type="dcterms:W3CDTF">2016-09-09T11:12:17Z</dcterms:created>
  <dcterms:modified xsi:type="dcterms:W3CDTF">2017-12-15T18:02:33Z</dcterms:modified>
</cp:coreProperties>
</file>